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4260" r:id="rId1"/>
  </p:sldMasterIdLst>
  <p:notesMasterIdLst>
    <p:notesMasterId r:id="rId20"/>
  </p:notesMasterIdLst>
  <p:sldIdLst>
    <p:sldId id="276" r:id="rId2"/>
    <p:sldId id="278" r:id="rId3"/>
    <p:sldId id="277" r:id="rId4"/>
    <p:sldId id="289" r:id="rId5"/>
    <p:sldId id="279" r:id="rId6"/>
    <p:sldId id="290" r:id="rId7"/>
    <p:sldId id="282" r:id="rId8"/>
    <p:sldId id="280" r:id="rId9"/>
    <p:sldId id="281" r:id="rId10"/>
    <p:sldId id="283" r:id="rId11"/>
    <p:sldId id="287" r:id="rId12"/>
    <p:sldId id="291" r:id="rId13"/>
    <p:sldId id="292" r:id="rId14"/>
    <p:sldId id="285" r:id="rId15"/>
    <p:sldId id="293" r:id="rId16"/>
    <p:sldId id="294" r:id="rId17"/>
    <p:sldId id="286" r:id="rId18"/>
    <p:sldId id="295"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267C19E-BA4C-46CC-8398-28B048FDC98A}">
  <a:tblStyle styleId="{1267C19E-BA4C-46CC-8398-28B048FDC98A}" styleName="Table_0">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Calibri"/>
          <a:ea typeface="Calibri"/>
          <a:cs typeface="Calibri"/>
        </a:font>
        <a:schemeClr val="lt1"/>
      </a:tcTxStyle>
      <a:tcStyle>
        <a:tcBdr/>
        <a:fill>
          <a:solidFill>
            <a:schemeClr val="dk1"/>
          </a:solidFill>
        </a:fill>
      </a:tcStyle>
    </a:lastCol>
    <a:firstCol>
      <a:tcTxStyle b="on" i="off">
        <a:font>
          <a:latin typeface="Calibri"/>
          <a:ea typeface="Calibri"/>
          <a:cs typeface="Calibri"/>
        </a:font>
        <a:schemeClr val="lt1"/>
      </a:tcTxStyle>
      <a:tcStyle>
        <a:tcBdr/>
        <a:fill>
          <a:solidFill>
            <a:schemeClr val="dk1"/>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Calibri"/>
          <a:ea typeface="Calibri"/>
          <a:cs typeface="Calibri"/>
        </a:font>
        <a:schemeClr val="dk1"/>
      </a:tcTxStyle>
      <a:tcStyle>
        <a:tcBdr/>
      </a:tcStyle>
    </a:seCell>
    <a:swCell>
      <a:tcTxStyle b="on" i="off">
        <a:font>
          <a:latin typeface="Calibri"/>
          <a:ea typeface="Calibri"/>
          <a:cs typeface="Calibri"/>
        </a:font>
        <a:schemeClr val="dk1"/>
      </a:tcTxStyle>
      <a:tcStyle>
        <a:tcBdr/>
      </a:tcStyle>
    </a:swCell>
    <a:firstRow>
      <a:tcTxStyle b="on" i="off">
        <a:font>
          <a:latin typeface="Calibri"/>
          <a:ea typeface="Calibri"/>
          <a:cs typeface="Calibri"/>
        </a:font>
        <a:schemeClr val="lt1"/>
      </a:tcTxStyle>
      <a:tcStyle>
        <a:tcBdr>
          <a:bottom>
            <a:ln w="25400" cap="flat" cmpd="sng">
              <a:solidFill>
                <a:schemeClr val="dk1"/>
              </a:solidFill>
              <a:prstDash val="solid"/>
              <a:round/>
              <a:headEnd type="none" w="sm" len="sm"/>
              <a:tailEnd type="none" w="sm" len="sm"/>
            </a:ln>
          </a:bottom>
        </a:tcBdr>
        <a:fill>
          <a:solidFill>
            <a:schemeClr val="dk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83"/>
    <p:restoredTop sz="94679"/>
  </p:normalViewPr>
  <p:slideViewPr>
    <p:cSldViewPr snapToGrid="0" snapToObjects="1">
      <p:cViewPr>
        <p:scale>
          <a:sx n="84" d="100"/>
          <a:sy n="84" d="100"/>
        </p:scale>
        <p:origin x="977" y="4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2.tiff>
</file>

<file path=ppt/media/image3.tiff>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57824132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33366907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15117238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59635607"/>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56411549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785814449"/>
      </p:ext>
    </p:extLst>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endParaRPr lang="en-AU"/>
          </a:p>
        </p:txBody>
      </p:sp>
      <p:sp>
        <p:nvSpPr>
          <p:cNvPr id="9" name="Footer Placeholder 8"/>
          <p:cNvSpPr>
            <a:spLocks noGrp="1"/>
          </p:cNvSpPr>
          <p:nvPr>
            <p:ph type="ftr" sz="quarter" idx="11"/>
          </p:nvPr>
        </p:nvSpPr>
        <p:spPr/>
        <p:txBody>
          <a:bodyPr/>
          <a:lstStyle/>
          <a:p>
            <a:endParaRPr lang="en-AU"/>
          </a:p>
        </p:txBody>
      </p:sp>
      <p:sp>
        <p:nvSpPr>
          <p:cNvPr id="10" name="Slide Number Placeholder 9"/>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22993162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98615816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97055157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48427419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endParaRPr lang="en-AU"/>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AU"/>
          </a:p>
        </p:txBody>
      </p:sp>
      <p:sp>
        <p:nvSpPr>
          <p:cNvPr id="11" name="Slide Number Placeholder 10"/>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18111008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AU"/>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94738890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endParaRPr lang="en-AU"/>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AU"/>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210642462"/>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 id="2147484272" r:id="rId12"/>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E108F7-D2E0-FB46-9ED3-97F351F3823E}"/>
              </a:ext>
            </a:extLst>
          </p:cNvPr>
          <p:cNvSpPr>
            <a:spLocks noGrp="1"/>
          </p:cNvSpPr>
          <p:nvPr>
            <p:ph type="title"/>
          </p:nvPr>
        </p:nvSpPr>
        <p:spPr>
          <a:xfrm>
            <a:off x="1117423" y="1443034"/>
            <a:ext cx="3971932" cy="3971929"/>
          </a:xfrm>
          <a:prstGeom prst="ellipse">
            <a:avLst/>
          </a:prstGeom>
          <a:solidFill>
            <a:schemeClr val="accent2">
              <a:lumMod val="75000"/>
            </a:schemeClr>
          </a:solidFill>
          <a:ln>
            <a:noFill/>
          </a:ln>
        </p:spPr>
        <p:txBody>
          <a:bodyPr>
            <a:normAutofit/>
          </a:bodyPr>
          <a:lstStyle/>
          <a:p>
            <a:r>
              <a:rPr lang="en-US" sz="3000" dirty="0">
                <a:solidFill>
                  <a:srgbClr val="FFFFFF"/>
                </a:solidFill>
              </a:rPr>
              <a:t>COMP6200 Data Science Project Group AC</a:t>
            </a:r>
          </a:p>
        </p:txBody>
      </p:sp>
      <p:sp>
        <p:nvSpPr>
          <p:cNvPr id="3" name="Content Placeholder 2">
            <a:extLst>
              <a:ext uri="{FF2B5EF4-FFF2-40B4-BE49-F238E27FC236}">
                <a16:creationId xmlns:a16="http://schemas.microsoft.com/office/drawing/2014/main" id="{E1324B31-D496-FC4E-B279-F7D9E1986F81}"/>
              </a:ext>
            </a:extLst>
          </p:cNvPr>
          <p:cNvSpPr>
            <a:spLocks noGrp="1"/>
          </p:cNvSpPr>
          <p:nvPr>
            <p:ph sz="quarter" idx="13"/>
          </p:nvPr>
        </p:nvSpPr>
        <p:spPr>
          <a:xfrm>
            <a:off x="5591695" y="1402080"/>
            <a:ext cx="5320696" cy="4053840"/>
          </a:xfrm>
        </p:spPr>
        <p:txBody>
          <a:bodyPr anchor="ctr">
            <a:normAutofit/>
          </a:bodyPr>
          <a:lstStyle/>
          <a:p>
            <a:pPr marL="0" indent="0">
              <a:buNone/>
            </a:pPr>
            <a:r>
              <a:rPr lang="en-US" dirty="0"/>
              <a:t>Team Members :</a:t>
            </a:r>
          </a:p>
          <a:p>
            <a:r>
              <a:rPr lang="en-AU" dirty="0"/>
              <a:t>Arth </a:t>
            </a:r>
            <a:r>
              <a:rPr lang="en-AU" dirty="0" err="1"/>
              <a:t>Mukeshbhai</a:t>
            </a:r>
            <a:r>
              <a:rPr lang="en-AU" dirty="0"/>
              <a:t> Patel(46117253)</a:t>
            </a:r>
          </a:p>
          <a:p>
            <a:r>
              <a:rPr lang="en-AU" dirty="0"/>
              <a:t>Vaibhav Aggarwal(45516065)</a:t>
            </a:r>
          </a:p>
          <a:p>
            <a:r>
              <a:rPr lang="en-AU" dirty="0"/>
              <a:t>Gayathri </a:t>
            </a:r>
            <a:r>
              <a:rPr lang="en-AU" dirty="0" err="1"/>
              <a:t>Renukanath</a:t>
            </a:r>
            <a:r>
              <a:rPr lang="en-AU" dirty="0"/>
              <a:t> </a:t>
            </a:r>
            <a:r>
              <a:rPr lang="en-AU" dirty="0" err="1"/>
              <a:t>Mahendraker</a:t>
            </a:r>
            <a:r>
              <a:rPr lang="en-AU" dirty="0"/>
              <a:t>(45780307)</a:t>
            </a:r>
          </a:p>
          <a:p>
            <a:r>
              <a:rPr lang="en-AU" dirty="0" err="1"/>
              <a:t>Rakshit</a:t>
            </a:r>
            <a:r>
              <a:rPr lang="en-AU" dirty="0"/>
              <a:t> </a:t>
            </a:r>
            <a:r>
              <a:rPr lang="en-AU" dirty="0" err="1"/>
              <a:t>Puniani</a:t>
            </a:r>
            <a:r>
              <a:rPr lang="en-AU" dirty="0"/>
              <a:t>(46167587)</a:t>
            </a:r>
          </a:p>
        </p:txBody>
      </p:sp>
    </p:spTree>
    <p:extLst>
      <p:ext uri="{BB962C8B-B14F-4D97-AF65-F5344CB8AC3E}">
        <p14:creationId xmlns:p14="http://schemas.microsoft.com/office/powerpoint/2010/main" val="245859140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99FE660-E3DF-47E7-962D-66C6F6CE0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95"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8C29FEE-8E8F-43D5-AD23-EB4060B4D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8415"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386AC468-C286-604A-8896-07E5AECCC725}"/>
              </a:ext>
            </a:extLst>
          </p:cNvPr>
          <p:cNvPicPr>
            <a:picLocks noChangeAspect="1"/>
          </p:cNvPicPr>
          <p:nvPr/>
        </p:nvPicPr>
        <p:blipFill>
          <a:blip r:embed="rId2"/>
          <a:stretch>
            <a:fillRect/>
          </a:stretch>
        </p:blipFill>
        <p:spPr>
          <a:xfrm>
            <a:off x="978415" y="964692"/>
            <a:ext cx="6558192" cy="4928616"/>
          </a:xfrm>
          <a:prstGeom prst="rect">
            <a:avLst/>
          </a:prstGeom>
        </p:spPr>
      </p:pic>
      <p:sp>
        <p:nvSpPr>
          <p:cNvPr id="16" name="Content Placeholder 15">
            <a:extLst>
              <a:ext uri="{FF2B5EF4-FFF2-40B4-BE49-F238E27FC236}">
                <a16:creationId xmlns:a16="http://schemas.microsoft.com/office/drawing/2014/main" id="{15C02162-A632-4428-9E1D-A4741912DB66}"/>
              </a:ext>
            </a:extLst>
          </p:cNvPr>
          <p:cNvSpPr>
            <a:spLocks noGrp="1"/>
          </p:cNvSpPr>
          <p:nvPr>
            <p:ph idx="1"/>
          </p:nvPr>
        </p:nvSpPr>
        <p:spPr>
          <a:xfrm>
            <a:off x="8311249" y="2638044"/>
            <a:ext cx="3063765" cy="3263206"/>
          </a:xfrm>
        </p:spPr>
        <p:txBody>
          <a:bodyPr>
            <a:normAutofit/>
          </a:bodyPr>
          <a:lstStyle/>
          <a:p>
            <a:r>
              <a:rPr lang="en-AU" dirty="0"/>
              <a:t>The graph shows that the reviews of the people for every age group that has watched the movie. There are reviews from most of the people but the teens and mature +17 have lesser reviews given.</a:t>
            </a:r>
            <a:endParaRPr lang="en-US" dirty="0"/>
          </a:p>
        </p:txBody>
      </p:sp>
    </p:spTree>
    <p:extLst>
      <p:ext uri="{BB962C8B-B14F-4D97-AF65-F5344CB8AC3E}">
        <p14:creationId xmlns:p14="http://schemas.microsoft.com/office/powerpoint/2010/main" val="161193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99FE660-E3DF-47E7-962D-66C6F6CE0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95"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8C29FEE-8E8F-43D5-AD23-EB4060B4D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8415"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7ACAD91A-B503-1B42-866D-26117EDB0F74}"/>
              </a:ext>
            </a:extLst>
          </p:cNvPr>
          <p:cNvPicPr>
            <a:picLocks noChangeAspect="1"/>
          </p:cNvPicPr>
          <p:nvPr/>
        </p:nvPicPr>
        <p:blipFill>
          <a:blip r:embed="rId2"/>
          <a:stretch>
            <a:fillRect/>
          </a:stretch>
        </p:blipFill>
        <p:spPr>
          <a:xfrm>
            <a:off x="978415" y="1178593"/>
            <a:ext cx="6630787" cy="4558666"/>
          </a:xfrm>
          <a:prstGeom prst="rect">
            <a:avLst/>
          </a:prstGeom>
        </p:spPr>
      </p:pic>
      <p:sp>
        <p:nvSpPr>
          <p:cNvPr id="8" name="Content Placeholder 7">
            <a:extLst>
              <a:ext uri="{FF2B5EF4-FFF2-40B4-BE49-F238E27FC236}">
                <a16:creationId xmlns:a16="http://schemas.microsoft.com/office/drawing/2014/main" id="{77B01A42-63A2-41B7-A783-9A81188057D6}"/>
              </a:ext>
            </a:extLst>
          </p:cNvPr>
          <p:cNvSpPr>
            <a:spLocks noGrp="1"/>
          </p:cNvSpPr>
          <p:nvPr>
            <p:ph idx="1"/>
          </p:nvPr>
        </p:nvSpPr>
        <p:spPr>
          <a:xfrm>
            <a:off x="8311249" y="2638044"/>
            <a:ext cx="3063765" cy="3263206"/>
          </a:xfrm>
        </p:spPr>
        <p:txBody>
          <a:bodyPr>
            <a:normAutofit/>
          </a:bodyPr>
          <a:lstStyle/>
          <a:p>
            <a:r>
              <a:rPr lang="en-US" dirty="0"/>
              <a:t>This graph shows sentiment Analysis of the comments where we can see that the comments have negative biasing.</a:t>
            </a:r>
          </a:p>
        </p:txBody>
      </p:sp>
    </p:spTree>
    <p:extLst>
      <p:ext uri="{BB962C8B-B14F-4D97-AF65-F5344CB8AC3E}">
        <p14:creationId xmlns:p14="http://schemas.microsoft.com/office/powerpoint/2010/main" val="1879617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99FE660-E3DF-47E7-962D-66C6F6CE0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95"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8C29FEE-8E8F-43D5-AD23-EB4060B4D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8415"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77B01A42-63A2-41B7-A783-9A81188057D6}"/>
              </a:ext>
            </a:extLst>
          </p:cNvPr>
          <p:cNvSpPr>
            <a:spLocks noGrp="1"/>
          </p:cNvSpPr>
          <p:nvPr>
            <p:ph idx="1"/>
          </p:nvPr>
        </p:nvSpPr>
        <p:spPr>
          <a:xfrm>
            <a:off x="8518768" y="1477984"/>
            <a:ext cx="3063765" cy="3263206"/>
          </a:xfrm>
        </p:spPr>
        <p:txBody>
          <a:bodyPr>
            <a:normAutofit/>
          </a:bodyPr>
          <a:lstStyle/>
          <a:p>
            <a:r>
              <a:rPr lang="en-US" dirty="0"/>
              <a:t>The graph represent the average rating of apps by category. </a:t>
            </a:r>
          </a:p>
          <a:p>
            <a:r>
              <a:rPr lang="en-US" dirty="0"/>
              <a:t>From the graph we can see that all the apps have average ratings above 4 except the </a:t>
            </a:r>
            <a:r>
              <a:rPr lang="en-US" b="1" dirty="0"/>
              <a:t>Dating</a:t>
            </a:r>
            <a:r>
              <a:rPr lang="en-US" dirty="0"/>
              <a:t> category, Highest average rating belongs to the </a:t>
            </a:r>
            <a:r>
              <a:rPr lang="en-US" b="1" dirty="0"/>
              <a:t>Events</a:t>
            </a:r>
            <a:r>
              <a:rPr lang="en-US" dirty="0"/>
              <a:t> category</a:t>
            </a:r>
          </a:p>
        </p:txBody>
      </p:sp>
      <p:pic>
        <p:nvPicPr>
          <p:cNvPr id="3" name="Picture 2">
            <a:extLst>
              <a:ext uri="{FF2B5EF4-FFF2-40B4-BE49-F238E27FC236}">
                <a16:creationId xmlns:a16="http://schemas.microsoft.com/office/drawing/2014/main" id="{B30A9DF6-58F1-4BF3-AF40-BC310757ABE1}"/>
              </a:ext>
            </a:extLst>
          </p:cNvPr>
          <p:cNvPicPr>
            <a:picLocks noChangeAspect="1"/>
          </p:cNvPicPr>
          <p:nvPr/>
        </p:nvPicPr>
        <p:blipFill>
          <a:blip r:embed="rId2"/>
          <a:stretch>
            <a:fillRect/>
          </a:stretch>
        </p:blipFill>
        <p:spPr>
          <a:xfrm>
            <a:off x="609467" y="929184"/>
            <a:ext cx="7658230" cy="499963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22346869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99FE660-E3DF-47E7-962D-66C6F6CE0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95"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8C29FEE-8E8F-43D5-AD23-EB4060B4D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8415"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77B01A42-63A2-41B7-A783-9A81188057D6}"/>
              </a:ext>
            </a:extLst>
          </p:cNvPr>
          <p:cNvSpPr>
            <a:spLocks noGrp="1"/>
          </p:cNvSpPr>
          <p:nvPr>
            <p:ph idx="1"/>
          </p:nvPr>
        </p:nvSpPr>
        <p:spPr>
          <a:xfrm>
            <a:off x="8518768" y="1641757"/>
            <a:ext cx="3063765" cy="3263206"/>
          </a:xfrm>
        </p:spPr>
        <p:txBody>
          <a:bodyPr>
            <a:normAutofit lnSpcReduction="10000"/>
          </a:bodyPr>
          <a:lstStyle/>
          <a:p>
            <a:r>
              <a:rPr lang="en-US" dirty="0"/>
              <a:t>The graph represent the average rating of each category. </a:t>
            </a:r>
          </a:p>
          <a:p>
            <a:r>
              <a:rPr lang="en-US" dirty="0"/>
              <a:t>Here, from the ART_AND_DESIGN category graph we can see mostly people gave 4.7 ratings.</a:t>
            </a:r>
          </a:p>
          <a:p>
            <a:r>
              <a:rPr lang="en-US" dirty="0"/>
              <a:t>For the FAMILY category most of the ratings were between 4.3 to 4.5.</a:t>
            </a:r>
          </a:p>
        </p:txBody>
      </p:sp>
      <p:pic>
        <p:nvPicPr>
          <p:cNvPr id="4" name="Picture 3">
            <a:extLst>
              <a:ext uri="{FF2B5EF4-FFF2-40B4-BE49-F238E27FC236}">
                <a16:creationId xmlns:a16="http://schemas.microsoft.com/office/drawing/2014/main" id="{E41D6F43-24BA-4063-A325-EFAA8F733631}"/>
              </a:ext>
            </a:extLst>
          </p:cNvPr>
          <p:cNvPicPr>
            <a:picLocks noChangeAspect="1"/>
          </p:cNvPicPr>
          <p:nvPr/>
        </p:nvPicPr>
        <p:blipFill>
          <a:blip r:embed="rId2"/>
          <a:stretch>
            <a:fillRect/>
          </a:stretch>
        </p:blipFill>
        <p:spPr>
          <a:xfrm>
            <a:off x="2010769" y="1164447"/>
            <a:ext cx="4453721" cy="4569905"/>
          </a:xfrm>
          <a:prstGeom prst="rect">
            <a:avLst/>
          </a:prstGeom>
        </p:spPr>
      </p:pic>
    </p:spTree>
    <p:extLst>
      <p:ext uri="{BB962C8B-B14F-4D97-AF65-F5344CB8AC3E}">
        <p14:creationId xmlns:p14="http://schemas.microsoft.com/office/powerpoint/2010/main" val="12117536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06511F-C33C-CD45-8725-6046B7F292D5}"/>
              </a:ext>
            </a:extLst>
          </p:cNvPr>
          <p:cNvSpPr>
            <a:spLocks noGrp="1"/>
          </p:cNvSpPr>
          <p:nvPr>
            <p:ph type="title"/>
          </p:nvPr>
        </p:nvSpPr>
        <p:spPr>
          <a:xfrm>
            <a:off x="1117060" y="1443035"/>
            <a:ext cx="3971932" cy="3971930"/>
          </a:xfrm>
          <a:prstGeom prst="ellipse">
            <a:avLst/>
          </a:prstGeom>
          <a:solidFill>
            <a:schemeClr val="accent2">
              <a:lumMod val="75000"/>
            </a:schemeClr>
          </a:solidFill>
          <a:ln>
            <a:noFill/>
          </a:ln>
        </p:spPr>
        <p:txBody>
          <a:bodyPr>
            <a:normAutofit/>
          </a:bodyPr>
          <a:lstStyle/>
          <a:p>
            <a:r>
              <a:rPr lang="en-GB" sz="3200" dirty="0">
                <a:solidFill>
                  <a:schemeClr val="bg1"/>
                </a:solidFill>
              </a:rPr>
              <a:t>How we did our project</a:t>
            </a:r>
            <a:endParaRPr lang="en-US" sz="3000" dirty="0">
              <a:solidFill>
                <a:schemeClr val="bg1"/>
              </a:solidFill>
            </a:endParaRPr>
          </a:p>
        </p:txBody>
      </p:sp>
      <p:sp>
        <p:nvSpPr>
          <p:cNvPr id="3" name="Content Placeholder 2">
            <a:extLst>
              <a:ext uri="{FF2B5EF4-FFF2-40B4-BE49-F238E27FC236}">
                <a16:creationId xmlns:a16="http://schemas.microsoft.com/office/drawing/2014/main" id="{514855A0-A887-4840-894F-D34874F9BE52}"/>
              </a:ext>
            </a:extLst>
          </p:cNvPr>
          <p:cNvSpPr>
            <a:spLocks noGrp="1"/>
          </p:cNvSpPr>
          <p:nvPr>
            <p:ph idx="1"/>
          </p:nvPr>
        </p:nvSpPr>
        <p:spPr>
          <a:xfrm>
            <a:off x="5591695" y="1402080"/>
            <a:ext cx="5320696" cy="4053840"/>
          </a:xfrm>
        </p:spPr>
        <p:txBody>
          <a:bodyPr anchor="ctr">
            <a:normAutofit/>
          </a:bodyPr>
          <a:lstStyle/>
          <a:p>
            <a:pPr marL="0" indent="0">
              <a:buNone/>
            </a:pPr>
            <a:r>
              <a:rPr lang="en-US" dirty="0"/>
              <a:t>File : Googleplaystore_user_reviews.csv</a:t>
            </a:r>
          </a:p>
          <a:p>
            <a:pPr marL="342900" indent="-342900">
              <a:buFont typeface="+mj-lt"/>
              <a:buAutoNum type="arabicPeriod"/>
            </a:pPr>
            <a:r>
              <a:rPr lang="en-AU" dirty="0"/>
              <a:t>We </a:t>
            </a:r>
            <a:r>
              <a:rPr lang="en-US" dirty="0">
                <a:solidFill>
                  <a:schemeClr val="tx1"/>
                </a:solidFill>
              </a:rPr>
              <a:t>preprocessed the data and update</a:t>
            </a:r>
            <a:r>
              <a:rPr lang="en-AU" dirty="0"/>
              <a:t> sentiment, </a:t>
            </a:r>
            <a:r>
              <a:rPr lang="en-AU" dirty="0" err="1"/>
              <a:t>Sentimnet_polarity</a:t>
            </a:r>
            <a:r>
              <a:rPr lang="en-AU" dirty="0"/>
              <a:t> and </a:t>
            </a:r>
            <a:r>
              <a:rPr lang="en-AU" dirty="0" err="1"/>
              <a:t>sentimnet_subjectivity</a:t>
            </a:r>
            <a:r>
              <a:rPr lang="en-AU" dirty="0"/>
              <a:t> columns</a:t>
            </a:r>
          </a:p>
          <a:p>
            <a:pPr marL="342900" indent="-342900">
              <a:buFont typeface="+mj-lt"/>
              <a:buAutoNum type="arabicPeriod"/>
            </a:pPr>
            <a:r>
              <a:rPr lang="en-AU" dirty="0"/>
              <a:t>Wrote a method to generate words as features</a:t>
            </a:r>
          </a:p>
          <a:p>
            <a:pPr marL="342900" indent="-342900">
              <a:buFont typeface="+mj-lt"/>
              <a:buAutoNum type="arabicPeriod"/>
            </a:pPr>
            <a:r>
              <a:rPr lang="en-AU" dirty="0"/>
              <a:t>We Fetch the training dataset from the NLTK movies data.</a:t>
            </a:r>
          </a:p>
          <a:p>
            <a:pPr marL="342900" indent="-342900">
              <a:buFont typeface="+mj-lt"/>
              <a:buAutoNum type="arabicPeriod"/>
            </a:pPr>
            <a:r>
              <a:rPr lang="en-US" dirty="0"/>
              <a:t>After we used </a:t>
            </a:r>
            <a:r>
              <a:rPr lang="en-AU" dirty="0"/>
              <a:t>Naive Bayes Classifier and Logistic Regression to our trained dataset. And check the accuracy score which is nearly same.</a:t>
            </a:r>
          </a:p>
          <a:p>
            <a:pPr marL="0" indent="0">
              <a:buNone/>
            </a:pPr>
            <a:endParaRPr lang="en-US" dirty="0"/>
          </a:p>
          <a:p>
            <a:endParaRPr lang="en-US" dirty="0"/>
          </a:p>
        </p:txBody>
      </p:sp>
    </p:spTree>
    <p:extLst>
      <p:ext uri="{BB962C8B-B14F-4D97-AF65-F5344CB8AC3E}">
        <p14:creationId xmlns:p14="http://schemas.microsoft.com/office/powerpoint/2010/main" val="11917061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206511F-C33C-CD45-8725-6046B7F292D5}"/>
              </a:ext>
            </a:extLst>
          </p:cNvPr>
          <p:cNvSpPr>
            <a:spLocks noGrp="1"/>
          </p:cNvSpPr>
          <p:nvPr>
            <p:ph type="title"/>
          </p:nvPr>
        </p:nvSpPr>
        <p:spPr>
          <a:xfrm>
            <a:off x="1117060" y="1443035"/>
            <a:ext cx="3971932" cy="3971930"/>
          </a:xfrm>
          <a:prstGeom prst="ellipse">
            <a:avLst/>
          </a:prstGeom>
          <a:solidFill>
            <a:schemeClr val="accent2">
              <a:lumMod val="75000"/>
            </a:schemeClr>
          </a:solidFill>
          <a:ln>
            <a:noFill/>
          </a:ln>
        </p:spPr>
        <p:txBody>
          <a:bodyPr>
            <a:normAutofit/>
          </a:bodyPr>
          <a:lstStyle/>
          <a:p>
            <a:r>
              <a:rPr lang="en-GB" sz="3200" dirty="0">
                <a:solidFill>
                  <a:schemeClr val="bg1"/>
                </a:solidFill>
              </a:rPr>
              <a:t>How we did our project</a:t>
            </a:r>
            <a:endParaRPr lang="en-US" sz="3000" dirty="0">
              <a:solidFill>
                <a:schemeClr val="bg1"/>
              </a:solidFill>
            </a:endParaRPr>
          </a:p>
        </p:txBody>
      </p:sp>
      <p:sp>
        <p:nvSpPr>
          <p:cNvPr id="3" name="Content Placeholder 2">
            <a:extLst>
              <a:ext uri="{FF2B5EF4-FFF2-40B4-BE49-F238E27FC236}">
                <a16:creationId xmlns:a16="http://schemas.microsoft.com/office/drawing/2014/main" id="{514855A0-A887-4840-894F-D34874F9BE52}"/>
              </a:ext>
            </a:extLst>
          </p:cNvPr>
          <p:cNvSpPr>
            <a:spLocks noGrp="1"/>
          </p:cNvSpPr>
          <p:nvPr>
            <p:ph idx="1"/>
          </p:nvPr>
        </p:nvSpPr>
        <p:spPr>
          <a:xfrm>
            <a:off x="5591695" y="1402080"/>
            <a:ext cx="5320696" cy="4053840"/>
          </a:xfrm>
        </p:spPr>
        <p:txBody>
          <a:bodyPr anchor="ctr">
            <a:normAutofit/>
          </a:bodyPr>
          <a:lstStyle/>
          <a:p>
            <a:pPr marL="0" indent="0">
              <a:buNone/>
            </a:pPr>
            <a:r>
              <a:rPr lang="en-US" dirty="0"/>
              <a:t>File : Googleplaystore.csv</a:t>
            </a:r>
          </a:p>
          <a:p>
            <a:pPr marL="342900" indent="-342900">
              <a:buFont typeface="+mj-lt"/>
              <a:buAutoNum type="arabicPeriod"/>
            </a:pPr>
            <a:r>
              <a:rPr lang="en-AU" dirty="0"/>
              <a:t>We </a:t>
            </a:r>
            <a:r>
              <a:rPr lang="en-US" dirty="0">
                <a:solidFill>
                  <a:schemeClr val="tx1"/>
                </a:solidFill>
              </a:rPr>
              <a:t>preprocessed the data and convert datasets columns to float which are mandatory to perform analysis. </a:t>
            </a:r>
            <a:endParaRPr lang="en-AU" dirty="0">
              <a:solidFill>
                <a:schemeClr val="tx1"/>
              </a:solidFill>
            </a:endParaRPr>
          </a:p>
          <a:p>
            <a:pPr marL="342900" indent="-342900">
              <a:buFont typeface="+mj-lt"/>
              <a:buAutoNum type="arabicPeriod"/>
            </a:pPr>
            <a:r>
              <a:rPr lang="en-AU" dirty="0">
                <a:solidFill>
                  <a:schemeClr val="tx1"/>
                </a:solidFill>
              </a:rPr>
              <a:t>For converting columns like </a:t>
            </a:r>
            <a:r>
              <a:rPr lang="en-AU" b="1" dirty="0">
                <a:solidFill>
                  <a:schemeClr val="tx1"/>
                </a:solidFill>
              </a:rPr>
              <a:t>content</a:t>
            </a:r>
            <a:r>
              <a:rPr lang="en-AU" dirty="0">
                <a:solidFill>
                  <a:schemeClr val="tx1"/>
                </a:solidFill>
              </a:rPr>
              <a:t> and </a:t>
            </a:r>
            <a:r>
              <a:rPr lang="en-AU" b="1" dirty="0">
                <a:solidFill>
                  <a:schemeClr val="tx1"/>
                </a:solidFill>
              </a:rPr>
              <a:t>category </a:t>
            </a:r>
            <a:r>
              <a:rPr lang="en-AU" dirty="0">
                <a:solidFill>
                  <a:schemeClr val="tx1"/>
                </a:solidFill>
              </a:rPr>
              <a:t> we use </a:t>
            </a:r>
            <a:r>
              <a:rPr lang="en-AU" dirty="0" err="1">
                <a:solidFill>
                  <a:schemeClr val="tx1"/>
                </a:solidFill>
              </a:rPr>
              <a:t>labelencoder</a:t>
            </a:r>
            <a:r>
              <a:rPr lang="en-AU" dirty="0">
                <a:solidFill>
                  <a:schemeClr val="tx1"/>
                </a:solidFill>
              </a:rPr>
              <a:t>().</a:t>
            </a:r>
          </a:p>
          <a:p>
            <a:pPr marL="342900" indent="-342900">
              <a:buFont typeface="+mj-lt"/>
              <a:buAutoNum type="arabicPeriod"/>
            </a:pPr>
            <a:r>
              <a:rPr lang="en-AU" dirty="0">
                <a:solidFill>
                  <a:schemeClr val="tx1"/>
                </a:solidFill>
              </a:rPr>
              <a:t>Last, we perform the different models such as linear regression, random forest regressor and decision tree regressor. And compare the score and f1 values. </a:t>
            </a:r>
            <a:endParaRPr lang="en-US" dirty="0"/>
          </a:p>
          <a:p>
            <a:endParaRPr lang="en-US" dirty="0"/>
          </a:p>
        </p:txBody>
      </p:sp>
    </p:spTree>
    <p:extLst>
      <p:ext uri="{BB962C8B-B14F-4D97-AF65-F5344CB8AC3E}">
        <p14:creationId xmlns:p14="http://schemas.microsoft.com/office/powerpoint/2010/main" val="709210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99FE660-E3DF-47E7-962D-66C6F6CE0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95"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38C29FEE-8E8F-43D5-AD23-EB4060B4D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8415"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7">
            <a:extLst>
              <a:ext uri="{FF2B5EF4-FFF2-40B4-BE49-F238E27FC236}">
                <a16:creationId xmlns:a16="http://schemas.microsoft.com/office/drawing/2014/main" id="{77B01A42-63A2-41B7-A783-9A81188057D6}"/>
              </a:ext>
            </a:extLst>
          </p:cNvPr>
          <p:cNvSpPr>
            <a:spLocks noGrp="1"/>
          </p:cNvSpPr>
          <p:nvPr>
            <p:ph idx="1"/>
          </p:nvPr>
        </p:nvSpPr>
        <p:spPr>
          <a:xfrm>
            <a:off x="8518768" y="1641757"/>
            <a:ext cx="3063765" cy="3263206"/>
          </a:xfrm>
        </p:spPr>
        <p:txBody>
          <a:bodyPr>
            <a:normAutofit/>
          </a:bodyPr>
          <a:lstStyle/>
          <a:p>
            <a:r>
              <a:rPr lang="en-AU" dirty="0"/>
              <a:t>From the correlation heatmap plot we can see that most of the features do not show strong relation between each others. </a:t>
            </a:r>
          </a:p>
          <a:p>
            <a:r>
              <a:rPr lang="en-AU" dirty="0"/>
              <a:t>However the reviews show the strong relation with installs and follow by the Size. </a:t>
            </a:r>
          </a:p>
        </p:txBody>
      </p:sp>
      <p:pic>
        <p:nvPicPr>
          <p:cNvPr id="3" name="Picture 2">
            <a:extLst>
              <a:ext uri="{FF2B5EF4-FFF2-40B4-BE49-F238E27FC236}">
                <a16:creationId xmlns:a16="http://schemas.microsoft.com/office/drawing/2014/main" id="{E1AC5042-E680-4EE6-AF06-79E11A168D17}"/>
              </a:ext>
            </a:extLst>
          </p:cNvPr>
          <p:cNvPicPr>
            <a:picLocks noChangeAspect="1"/>
          </p:cNvPicPr>
          <p:nvPr/>
        </p:nvPicPr>
        <p:blipFill>
          <a:blip r:embed="rId2"/>
          <a:stretch>
            <a:fillRect/>
          </a:stretch>
        </p:blipFill>
        <p:spPr>
          <a:xfrm>
            <a:off x="1474138" y="1269242"/>
            <a:ext cx="5566745" cy="4405952"/>
          </a:xfrm>
          <a:prstGeom prst="rect">
            <a:avLst/>
          </a:prstGeom>
        </p:spPr>
      </p:pic>
    </p:spTree>
    <p:extLst>
      <p:ext uri="{BB962C8B-B14F-4D97-AF65-F5344CB8AC3E}">
        <p14:creationId xmlns:p14="http://schemas.microsoft.com/office/powerpoint/2010/main" val="4233051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09D7A8-D2F2-D649-BECF-46FE1A9AAD0F}"/>
              </a:ext>
            </a:extLst>
          </p:cNvPr>
          <p:cNvSpPr>
            <a:spLocks noGrp="1"/>
          </p:cNvSpPr>
          <p:nvPr>
            <p:ph type="title"/>
          </p:nvPr>
        </p:nvSpPr>
        <p:spPr>
          <a:xfrm>
            <a:off x="1117423" y="1443035"/>
            <a:ext cx="3994103" cy="3971930"/>
          </a:xfrm>
          <a:prstGeom prst="ellipse">
            <a:avLst/>
          </a:prstGeom>
          <a:solidFill>
            <a:schemeClr val="accent2">
              <a:lumMod val="75000"/>
            </a:schemeClr>
          </a:solidFill>
          <a:ln>
            <a:noFill/>
          </a:ln>
        </p:spPr>
        <p:txBody>
          <a:bodyPr>
            <a:normAutofit/>
          </a:bodyPr>
          <a:lstStyle/>
          <a:p>
            <a:r>
              <a:rPr lang="en-US" sz="2400" dirty="0">
                <a:solidFill>
                  <a:srgbClr val="FFFFFF"/>
                </a:solidFill>
              </a:rPr>
              <a:t>Conclusions</a:t>
            </a:r>
          </a:p>
        </p:txBody>
      </p:sp>
      <p:sp>
        <p:nvSpPr>
          <p:cNvPr id="3" name="Content Placeholder 2">
            <a:extLst>
              <a:ext uri="{FF2B5EF4-FFF2-40B4-BE49-F238E27FC236}">
                <a16:creationId xmlns:a16="http://schemas.microsoft.com/office/drawing/2014/main" id="{1935EFB1-A344-5945-8959-1A918EB45558}"/>
              </a:ext>
            </a:extLst>
          </p:cNvPr>
          <p:cNvSpPr>
            <a:spLocks noGrp="1"/>
          </p:cNvSpPr>
          <p:nvPr>
            <p:ph idx="1"/>
          </p:nvPr>
        </p:nvSpPr>
        <p:spPr>
          <a:xfrm>
            <a:off x="5591695" y="1402080"/>
            <a:ext cx="5320696" cy="4053840"/>
          </a:xfrm>
        </p:spPr>
        <p:txBody>
          <a:bodyPr anchor="ctr">
            <a:normAutofit fontScale="92500" lnSpcReduction="20000"/>
          </a:bodyPr>
          <a:lstStyle/>
          <a:p>
            <a:endParaRPr lang="en-AU" b="1" dirty="0"/>
          </a:p>
          <a:p>
            <a:endParaRPr lang="en-AU" b="1" dirty="0"/>
          </a:p>
          <a:p>
            <a:pPr marL="0" indent="0">
              <a:buNone/>
            </a:pPr>
            <a:endParaRPr lang="en-AU" dirty="0"/>
          </a:p>
          <a:p>
            <a:r>
              <a:rPr lang="en-AU" dirty="0"/>
              <a:t>From the comments of the google play apps we can see that the comments shows mostly negative biased. However, we can see that mostly rating around the more than 4 out of 5. So we can say that there is no relationship with the comments and ratings.</a:t>
            </a:r>
          </a:p>
          <a:p>
            <a:r>
              <a:rPr lang="en-AU" dirty="0"/>
              <a:t>After performing the models such as linear , random forest and decision tree regression we can notice that the score is not good enough and the </a:t>
            </a:r>
            <a:r>
              <a:rPr lang="en-AU" dirty="0" err="1"/>
              <a:t>mse</a:t>
            </a:r>
            <a:r>
              <a:rPr lang="en-AU" dirty="0"/>
              <a:t> value is high.</a:t>
            </a:r>
          </a:p>
          <a:p>
            <a:r>
              <a:rPr lang="en-AU" dirty="0"/>
              <a:t>As per our aim of the project we can conclude that there is no relationship between the ratings, count of reviews and comments. Moreover, we also notice that reviews effect on the installation of the apps.</a:t>
            </a:r>
          </a:p>
          <a:p>
            <a:endParaRPr lang="en-AU" b="1" dirty="0"/>
          </a:p>
          <a:p>
            <a:endParaRPr lang="en-US" dirty="0"/>
          </a:p>
        </p:txBody>
      </p:sp>
    </p:spTree>
    <p:extLst>
      <p:ext uri="{BB962C8B-B14F-4D97-AF65-F5344CB8AC3E}">
        <p14:creationId xmlns:p14="http://schemas.microsoft.com/office/powerpoint/2010/main" val="14485011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C2A9291-55AD-4DDC-8735-1BA5A1C98C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7AF167-2503-E144-8A67-5B9A62DEF66A}"/>
              </a:ext>
            </a:extLst>
          </p:cNvPr>
          <p:cNvSpPr>
            <a:spLocks noGrp="1"/>
          </p:cNvSpPr>
          <p:nvPr>
            <p:ph type="title"/>
          </p:nvPr>
        </p:nvSpPr>
        <p:spPr>
          <a:xfrm>
            <a:off x="1752600" y="2542604"/>
            <a:ext cx="8686800" cy="1772793"/>
          </a:xfrm>
          <a:solidFill>
            <a:srgbClr val="FFFFFF"/>
          </a:solidFill>
          <a:ln>
            <a:solidFill>
              <a:srgbClr val="404040"/>
            </a:solidFill>
          </a:ln>
        </p:spPr>
        <p:txBody>
          <a:bodyPr vert="horz" wrap="square" lIns="182880" tIns="182880" rIns="182880" bIns="182880" rtlCol="0" anchor="ctr">
            <a:normAutofit/>
          </a:bodyPr>
          <a:lstStyle/>
          <a:p>
            <a:r>
              <a:rPr lang="en-US" sz="4800" kern="1200" cap="all" spc="200" baseline="0" dirty="0">
                <a:solidFill>
                  <a:srgbClr val="262626"/>
                </a:solidFill>
                <a:latin typeface="+mj-lt"/>
                <a:ea typeface="+mj-ea"/>
                <a:cs typeface="+mj-cs"/>
              </a:rPr>
              <a:t>Thank you</a:t>
            </a:r>
          </a:p>
        </p:txBody>
      </p:sp>
    </p:spTree>
    <p:extLst>
      <p:ext uri="{BB962C8B-B14F-4D97-AF65-F5344CB8AC3E}">
        <p14:creationId xmlns:p14="http://schemas.microsoft.com/office/powerpoint/2010/main" val="808125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879CD9-8AD0-2543-A61E-ACBD5DE8D9CF}"/>
              </a:ext>
            </a:extLst>
          </p:cNvPr>
          <p:cNvSpPr>
            <a:spLocks noGrp="1"/>
          </p:cNvSpPr>
          <p:nvPr>
            <p:ph type="title"/>
          </p:nvPr>
        </p:nvSpPr>
        <p:spPr>
          <a:xfrm>
            <a:off x="1117422" y="1443035"/>
            <a:ext cx="3971932" cy="3971930"/>
          </a:xfrm>
          <a:prstGeom prst="ellipse">
            <a:avLst/>
          </a:prstGeom>
          <a:solidFill>
            <a:schemeClr val="accent2">
              <a:lumMod val="75000"/>
            </a:schemeClr>
          </a:solidFill>
          <a:ln>
            <a:noFill/>
          </a:ln>
        </p:spPr>
        <p:txBody>
          <a:bodyPr>
            <a:normAutofit/>
          </a:bodyPr>
          <a:lstStyle/>
          <a:p>
            <a:r>
              <a:rPr lang="en-US" sz="3000" dirty="0">
                <a:solidFill>
                  <a:srgbClr val="FFFFFF"/>
                </a:solidFill>
              </a:rPr>
              <a:t>Our Data</a:t>
            </a:r>
          </a:p>
        </p:txBody>
      </p:sp>
      <p:sp>
        <p:nvSpPr>
          <p:cNvPr id="3" name="Content Placeholder 2">
            <a:extLst>
              <a:ext uri="{FF2B5EF4-FFF2-40B4-BE49-F238E27FC236}">
                <a16:creationId xmlns:a16="http://schemas.microsoft.com/office/drawing/2014/main" id="{3E93ECE5-9CEA-C445-9090-6ED1701511D6}"/>
              </a:ext>
            </a:extLst>
          </p:cNvPr>
          <p:cNvSpPr>
            <a:spLocks noGrp="1"/>
          </p:cNvSpPr>
          <p:nvPr>
            <p:ph idx="1"/>
          </p:nvPr>
        </p:nvSpPr>
        <p:spPr>
          <a:xfrm>
            <a:off x="5591695" y="1402080"/>
            <a:ext cx="5320696" cy="4053840"/>
          </a:xfrm>
        </p:spPr>
        <p:txBody>
          <a:bodyPr anchor="ctr">
            <a:normAutofit/>
          </a:bodyPr>
          <a:lstStyle/>
          <a:p>
            <a:pPr fontAlgn="base"/>
            <a:r>
              <a:rPr lang="en-AU" dirty="0">
                <a:solidFill>
                  <a:schemeClr val="tx1"/>
                </a:solidFill>
              </a:rPr>
              <a:t>The source of the data is Kaggle</a:t>
            </a:r>
          </a:p>
          <a:p>
            <a:pPr fontAlgn="base"/>
            <a:r>
              <a:rPr lang="en-AU" dirty="0">
                <a:solidFill>
                  <a:schemeClr val="tx1"/>
                </a:solidFill>
              </a:rPr>
              <a:t>Googleplaystore.csv (This file contains </a:t>
            </a:r>
            <a:r>
              <a:rPr lang="en-AU" dirty="0"/>
              <a:t>details of the applications on Google Play. It includes 13 features, such as rating, categories etc</a:t>
            </a:r>
            <a:r>
              <a:rPr lang="en-AU" dirty="0">
                <a:solidFill>
                  <a:schemeClr val="tx1"/>
                </a:solidFill>
              </a:rPr>
              <a:t>)</a:t>
            </a:r>
          </a:p>
          <a:p>
            <a:pPr fontAlgn="base"/>
            <a:r>
              <a:rPr lang="en-AU" dirty="0">
                <a:solidFill>
                  <a:schemeClr val="tx1"/>
                </a:solidFill>
              </a:rPr>
              <a:t>googleplaystore_user_reviews.csv (</a:t>
            </a:r>
            <a:r>
              <a:rPr lang="en-AU" dirty="0"/>
              <a:t>This file contains the reviews for each app</a:t>
            </a:r>
            <a:r>
              <a:rPr lang="en-AU" dirty="0">
                <a:solidFill>
                  <a:schemeClr val="tx1"/>
                </a:solidFill>
              </a:rPr>
              <a:t>)</a:t>
            </a:r>
          </a:p>
          <a:p>
            <a:pPr fontAlgn="base"/>
            <a:r>
              <a:rPr lang="en-US" dirty="0"/>
              <a:t>The Data was obtained via Kaggle however, Data cleaning is required as there are a lot of unwanted data. Also we go for text cleaning and then select to perform the semantic analysis on comments. One of the CSV files also contain sentiment analysis but we perform it again for better accuracy.</a:t>
            </a:r>
            <a:endParaRPr lang="en-AU" dirty="0">
              <a:solidFill>
                <a:schemeClr val="tx1"/>
              </a:solidFill>
            </a:endParaRPr>
          </a:p>
          <a:p>
            <a:pPr fontAlgn="base"/>
            <a:endParaRPr lang="en-AU" dirty="0"/>
          </a:p>
        </p:txBody>
      </p:sp>
    </p:spTree>
    <p:extLst>
      <p:ext uri="{BB962C8B-B14F-4D97-AF65-F5344CB8AC3E}">
        <p14:creationId xmlns:p14="http://schemas.microsoft.com/office/powerpoint/2010/main" val="729182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7E07B6-AE6F-334B-9BA7-D54CF050E059}"/>
              </a:ext>
            </a:extLst>
          </p:cNvPr>
          <p:cNvSpPr>
            <a:spLocks noGrp="1"/>
          </p:cNvSpPr>
          <p:nvPr>
            <p:ph type="title"/>
          </p:nvPr>
        </p:nvSpPr>
        <p:spPr>
          <a:xfrm>
            <a:off x="1117423" y="1443035"/>
            <a:ext cx="3971932" cy="4012885"/>
          </a:xfrm>
          <a:prstGeom prst="ellipse">
            <a:avLst/>
          </a:prstGeom>
          <a:solidFill>
            <a:schemeClr val="accent2">
              <a:lumMod val="75000"/>
            </a:schemeClr>
          </a:solidFill>
          <a:ln>
            <a:noFill/>
          </a:ln>
        </p:spPr>
        <p:txBody>
          <a:bodyPr>
            <a:normAutofit/>
          </a:bodyPr>
          <a:lstStyle/>
          <a:p>
            <a:r>
              <a:rPr lang="en-US" sz="3000" dirty="0">
                <a:solidFill>
                  <a:srgbClr val="FFFFFF"/>
                </a:solidFill>
              </a:rPr>
              <a:t>Our Problem statement</a:t>
            </a:r>
          </a:p>
        </p:txBody>
      </p:sp>
      <p:sp>
        <p:nvSpPr>
          <p:cNvPr id="3" name="Content Placeholder 2">
            <a:extLst>
              <a:ext uri="{FF2B5EF4-FFF2-40B4-BE49-F238E27FC236}">
                <a16:creationId xmlns:a16="http://schemas.microsoft.com/office/drawing/2014/main" id="{0C4DFFAE-7FDF-0C45-B243-301665C8EEBD}"/>
              </a:ext>
            </a:extLst>
          </p:cNvPr>
          <p:cNvSpPr>
            <a:spLocks noGrp="1"/>
          </p:cNvSpPr>
          <p:nvPr>
            <p:ph idx="1"/>
          </p:nvPr>
        </p:nvSpPr>
        <p:spPr>
          <a:xfrm>
            <a:off x="5591694" y="1402080"/>
            <a:ext cx="5563075" cy="4229896"/>
          </a:xfrm>
        </p:spPr>
        <p:txBody>
          <a:bodyPr anchor="ctr">
            <a:normAutofit/>
          </a:bodyPr>
          <a:lstStyle/>
          <a:p>
            <a:r>
              <a:rPr lang="en-US" dirty="0"/>
              <a:t>In project our aim to analyses application’s comments, review and ratings. We are interested in whether there is a relationship between the comments and the reviews of the applications with the ratings. We may also explore the relationships according to features like categories and type (free/Paid applications). Also, according to the rating and reviews, we predict the usage of the application by the users. We may also explore the relationships of the downloads and other features.</a:t>
            </a:r>
          </a:p>
          <a:p>
            <a:r>
              <a:rPr lang="en-AU" dirty="0"/>
              <a:t>Movies with the ratings and check the Reviews show any relationship with the ratings or not.</a:t>
            </a:r>
          </a:p>
          <a:p>
            <a:endParaRPr lang="en-US" dirty="0"/>
          </a:p>
        </p:txBody>
      </p:sp>
    </p:spTree>
    <p:extLst>
      <p:ext uri="{BB962C8B-B14F-4D97-AF65-F5344CB8AC3E}">
        <p14:creationId xmlns:p14="http://schemas.microsoft.com/office/powerpoint/2010/main" val="1826874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7E07B6-AE6F-334B-9BA7-D54CF050E059}"/>
              </a:ext>
            </a:extLst>
          </p:cNvPr>
          <p:cNvSpPr>
            <a:spLocks noGrp="1"/>
          </p:cNvSpPr>
          <p:nvPr>
            <p:ph type="title"/>
          </p:nvPr>
        </p:nvSpPr>
        <p:spPr>
          <a:xfrm>
            <a:off x="1117423" y="1443035"/>
            <a:ext cx="3971932" cy="4012885"/>
          </a:xfrm>
          <a:prstGeom prst="ellipse">
            <a:avLst/>
          </a:prstGeom>
          <a:solidFill>
            <a:schemeClr val="accent2">
              <a:lumMod val="75000"/>
            </a:schemeClr>
          </a:solidFill>
          <a:ln>
            <a:noFill/>
          </a:ln>
        </p:spPr>
        <p:txBody>
          <a:bodyPr>
            <a:normAutofit/>
          </a:bodyPr>
          <a:lstStyle/>
          <a:p>
            <a:r>
              <a:rPr lang="en-US" sz="3000" dirty="0">
                <a:solidFill>
                  <a:srgbClr val="FFFFFF"/>
                </a:solidFill>
              </a:rPr>
              <a:t>Analysis steps</a:t>
            </a:r>
          </a:p>
        </p:txBody>
      </p:sp>
      <p:sp>
        <p:nvSpPr>
          <p:cNvPr id="3" name="Content Placeholder 2">
            <a:extLst>
              <a:ext uri="{FF2B5EF4-FFF2-40B4-BE49-F238E27FC236}">
                <a16:creationId xmlns:a16="http://schemas.microsoft.com/office/drawing/2014/main" id="{0C4DFFAE-7FDF-0C45-B243-301665C8EEBD}"/>
              </a:ext>
            </a:extLst>
          </p:cNvPr>
          <p:cNvSpPr>
            <a:spLocks noGrp="1"/>
          </p:cNvSpPr>
          <p:nvPr>
            <p:ph idx="1"/>
          </p:nvPr>
        </p:nvSpPr>
        <p:spPr>
          <a:xfrm>
            <a:off x="5591694" y="1402080"/>
            <a:ext cx="5563075" cy="4229896"/>
          </a:xfrm>
        </p:spPr>
        <p:txBody>
          <a:bodyPr anchor="ctr">
            <a:normAutofit/>
          </a:bodyPr>
          <a:lstStyle/>
          <a:p>
            <a:r>
              <a:rPr lang="en-US" dirty="0"/>
              <a:t>For perform this analysis we first explore the Dataset</a:t>
            </a:r>
          </a:p>
          <a:p>
            <a:r>
              <a:rPr lang="en-US" dirty="0"/>
              <a:t>Data cleaning</a:t>
            </a:r>
          </a:p>
          <a:p>
            <a:r>
              <a:rPr lang="en-US" dirty="0"/>
              <a:t>Data visualization</a:t>
            </a:r>
          </a:p>
          <a:p>
            <a:r>
              <a:rPr lang="en-US" dirty="0"/>
              <a:t>Model selection  </a:t>
            </a:r>
          </a:p>
        </p:txBody>
      </p:sp>
    </p:spTree>
    <p:extLst>
      <p:ext uri="{BB962C8B-B14F-4D97-AF65-F5344CB8AC3E}">
        <p14:creationId xmlns:p14="http://schemas.microsoft.com/office/powerpoint/2010/main" val="397064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2C8EB8-C917-7E4B-90CE-0C4BD78FA6F3}"/>
              </a:ext>
            </a:extLst>
          </p:cNvPr>
          <p:cNvSpPr>
            <a:spLocks noGrp="1"/>
          </p:cNvSpPr>
          <p:nvPr>
            <p:ph type="title"/>
          </p:nvPr>
        </p:nvSpPr>
        <p:spPr>
          <a:xfrm>
            <a:off x="968417" y="1402080"/>
            <a:ext cx="4203508" cy="4053840"/>
          </a:xfrm>
          <a:prstGeom prst="ellipse">
            <a:avLst/>
          </a:prstGeom>
          <a:solidFill>
            <a:schemeClr val="accent2">
              <a:lumMod val="75000"/>
            </a:schemeClr>
          </a:solidFill>
          <a:ln>
            <a:noFill/>
          </a:ln>
        </p:spPr>
        <p:txBody>
          <a:bodyPr>
            <a:normAutofit/>
          </a:bodyPr>
          <a:lstStyle/>
          <a:p>
            <a:r>
              <a:rPr lang="en-US" sz="2400" dirty="0">
                <a:solidFill>
                  <a:srgbClr val="FFFFFF"/>
                </a:solidFill>
              </a:rPr>
              <a:t>Preprocessing the dataset 1</a:t>
            </a:r>
          </a:p>
        </p:txBody>
      </p:sp>
      <p:sp>
        <p:nvSpPr>
          <p:cNvPr id="3" name="Content Placeholder 2">
            <a:extLst>
              <a:ext uri="{FF2B5EF4-FFF2-40B4-BE49-F238E27FC236}">
                <a16:creationId xmlns:a16="http://schemas.microsoft.com/office/drawing/2014/main" id="{BB657B9A-91EB-DF44-8802-8BCAB6BA4DB1}"/>
              </a:ext>
            </a:extLst>
          </p:cNvPr>
          <p:cNvSpPr>
            <a:spLocks noGrp="1"/>
          </p:cNvSpPr>
          <p:nvPr>
            <p:ph idx="1"/>
          </p:nvPr>
        </p:nvSpPr>
        <p:spPr>
          <a:xfrm>
            <a:off x="5591695" y="1402080"/>
            <a:ext cx="5320696" cy="4053840"/>
          </a:xfrm>
        </p:spPr>
        <p:txBody>
          <a:bodyPr anchor="ctr">
            <a:normAutofit/>
          </a:bodyPr>
          <a:lstStyle/>
          <a:p>
            <a:r>
              <a:rPr lang="en-US" dirty="0"/>
              <a:t>File: googleplaystore.csv</a:t>
            </a:r>
          </a:p>
          <a:p>
            <a:r>
              <a:rPr lang="en-US" dirty="0"/>
              <a:t>In the dataset there are</a:t>
            </a:r>
            <a:r>
              <a:rPr lang="en-AU" dirty="0"/>
              <a:t>13 features, such as rating, categories etc. However, all features contain the string data except Ratings.</a:t>
            </a:r>
          </a:p>
          <a:p>
            <a:r>
              <a:rPr lang="en-AU" dirty="0"/>
              <a:t>Convert the necessary columns of the dataset like price, category, reviews count, downloads to float.</a:t>
            </a:r>
          </a:p>
          <a:p>
            <a:r>
              <a:rPr lang="en-AU" dirty="0"/>
              <a:t>Remove the unwanted and null values from the dataset.</a:t>
            </a:r>
            <a:endParaRPr lang="en-US" dirty="0"/>
          </a:p>
        </p:txBody>
      </p:sp>
    </p:spTree>
    <p:extLst>
      <p:ext uri="{BB962C8B-B14F-4D97-AF65-F5344CB8AC3E}">
        <p14:creationId xmlns:p14="http://schemas.microsoft.com/office/powerpoint/2010/main" val="3694167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2C8EB8-C917-7E4B-90CE-0C4BD78FA6F3}"/>
              </a:ext>
            </a:extLst>
          </p:cNvPr>
          <p:cNvSpPr>
            <a:spLocks noGrp="1"/>
          </p:cNvSpPr>
          <p:nvPr>
            <p:ph type="title"/>
          </p:nvPr>
        </p:nvSpPr>
        <p:spPr>
          <a:xfrm>
            <a:off x="968417" y="1402080"/>
            <a:ext cx="4203508" cy="4053840"/>
          </a:xfrm>
          <a:prstGeom prst="ellipse">
            <a:avLst/>
          </a:prstGeom>
          <a:solidFill>
            <a:schemeClr val="accent2">
              <a:lumMod val="75000"/>
            </a:schemeClr>
          </a:solidFill>
          <a:ln>
            <a:noFill/>
          </a:ln>
        </p:spPr>
        <p:txBody>
          <a:bodyPr>
            <a:normAutofit/>
          </a:bodyPr>
          <a:lstStyle/>
          <a:p>
            <a:r>
              <a:rPr lang="en-US" sz="2400" dirty="0">
                <a:solidFill>
                  <a:srgbClr val="FFFFFF"/>
                </a:solidFill>
              </a:rPr>
              <a:t>Preprocessing the dataset 2</a:t>
            </a:r>
          </a:p>
        </p:txBody>
      </p:sp>
      <p:sp>
        <p:nvSpPr>
          <p:cNvPr id="3" name="Content Placeholder 2">
            <a:extLst>
              <a:ext uri="{FF2B5EF4-FFF2-40B4-BE49-F238E27FC236}">
                <a16:creationId xmlns:a16="http://schemas.microsoft.com/office/drawing/2014/main" id="{BB657B9A-91EB-DF44-8802-8BCAB6BA4DB1}"/>
              </a:ext>
            </a:extLst>
          </p:cNvPr>
          <p:cNvSpPr>
            <a:spLocks noGrp="1"/>
          </p:cNvSpPr>
          <p:nvPr>
            <p:ph idx="1"/>
          </p:nvPr>
        </p:nvSpPr>
        <p:spPr>
          <a:xfrm>
            <a:off x="5591695" y="1402080"/>
            <a:ext cx="5320696" cy="4053840"/>
          </a:xfrm>
        </p:spPr>
        <p:txBody>
          <a:bodyPr anchor="ctr">
            <a:normAutofit/>
          </a:bodyPr>
          <a:lstStyle/>
          <a:p>
            <a:r>
              <a:rPr lang="en-US" dirty="0"/>
              <a:t>File: googleplaystore_user_reviews.csv</a:t>
            </a:r>
          </a:p>
          <a:p>
            <a:r>
              <a:rPr lang="en-US" dirty="0"/>
              <a:t>In the dataset there are columns of the comments semantic type, subjectivity and polarity and </a:t>
            </a:r>
            <a:r>
              <a:rPr lang="en-US" dirty="0" err="1"/>
              <a:t>appname</a:t>
            </a:r>
            <a:r>
              <a:rPr lang="en-US" dirty="0"/>
              <a:t>.</a:t>
            </a:r>
          </a:p>
          <a:p>
            <a:r>
              <a:rPr lang="en-AU" dirty="0"/>
              <a:t>Using the NLTK movies review dataset we train the model and then test our model and update column with new semantic type (positive/negative reviews). And using </a:t>
            </a:r>
            <a:r>
              <a:rPr lang="en-AU" dirty="0" err="1"/>
              <a:t>Textblob</a:t>
            </a:r>
            <a:r>
              <a:rPr lang="en-AU" dirty="0"/>
              <a:t> library we update subjectivity and polarity of the comments. </a:t>
            </a:r>
          </a:p>
          <a:p>
            <a:r>
              <a:rPr lang="en-AU" dirty="0"/>
              <a:t>Remove the unwanted and null values from the dataset.</a:t>
            </a:r>
            <a:endParaRPr lang="en-US" dirty="0"/>
          </a:p>
        </p:txBody>
      </p:sp>
    </p:spTree>
    <p:extLst>
      <p:ext uri="{BB962C8B-B14F-4D97-AF65-F5344CB8AC3E}">
        <p14:creationId xmlns:p14="http://schemas.microsoft.com/office/powerpoint/2010/main" val="26191952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C2A9291-55AD-4DDC-8735-1BA5A1C98C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7AF167-2503-E144-8A67-5B9A62DEF66A}"/>
              </a:ext>
            </a:extLst>
          </p:cNvPr>
          <p:cNvSpPr>
            <a:spLocks noGrp="1"/>
          </p:cNvSpPr>
          <p:nvPr>
            <p:ph type="title"/>
          </p:nvPr>
        </p:nvSpPr>
        <p:spPr>
          <a:xfrm>
            <a:off x="1752600" y="2542604"/>
            <a:ext cx="8686800" cy="1772793"/>
          </a:xfrm>
          <a:solidFill>
            <a:srgbClr val="FFFFFF"/>
          </a:solidFill>
          <a:ln>
            <a:solidFill>
              <a:srgbClr val="404040"/>
            </a:solidFill>
          </a:ln>
        </p:spPr>
        <p:txBody>
          <a:bodyPr vert="horz" wrap="square" lIns="182880" tIns="182880" rIns="182880" bIns="182880" rtlCol="0" anchor="ctr">
            <a:normAutofit/>
          </a:bodyPr>
          <a:lstStyle/>
          <a:p>
            <a:r>
              <a:rPr lang="en-US" sz="4800" kern="1200" cap="all" spc="200" baseline="0" dirty="0">
                <a:solidFill>
                  <a:srgbClr val="262626"/>
                </a:solidFill>
                <a:latin typeface="+mj-lt"/>
                <a:ea typeface="+mj-ea"/>
                <a:cs typeface="+mj-cs"/>
              </a:rPr>
              <a:t>Data Insights we found</a:t>
            </a:r>
          </a:p>
        </p:txBody>
      </p:sp>
    </p:spTree>
    <p:extLst>
      <p:ext uri="{BB962C8B-B14F-4D97-AF65-F5344CB8AC3E}">
        <p14:creationId xmlns:p14="http://schemas.microsoft.com/office/powerpoint/2010/main" val="25129619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A99FE660-E3DF-47E7-962D-66C6F6CE0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95"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38C29FEE-8E8F-43D5-AD23-EB4060B4D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8415"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94543C01-D4C5-7642-A73B-64D055E69DD0}"/>
              </a:ext>
            </a:extLst>
          </p:cNvPr>
          <p:cNvPicPr>
            <a:picLocks noGrp="1" noChangeAspect="1"/>
          </p:cNvPicPr>
          <p:nvPr>
            <p:ph idx="1"/>
          </p:nvPr>
        </p:nvPicPr>
        <p:blipFill>
          <a:blip r:embed="rId2"/>
          <a:stretch>
            <a:fillRect/>
          </a:stretch>
        </p:blipFill>
        <p:spPr>
          <a:xfrm>
            <a:off x="1143979" y="1432527"/>
            <a:ext cx="6227064" cy="4000888"/>
          </a:xfrm>
          <a:prstGeom prst="rect">
            <a:avLst/>
          </a:prstGeom>
        </p:spPr>
      </p:pic>
      <p:sp>
        <p:nvSpPr>
          <p:cNvPr id="5" name="TextBox 4">
            <a:extLst>
              <a:ext uri="{FF2B5EF4-FFF2-40B4-BE49-F238E27FC236}">
                <a16:creationId xmlns:a16="http://schemas.microsoft.com/office/drawing/2014/main" id="{74F8CE4D-BE6A-0443-B1A8-F7E4540462EF}"/>
              </a:ext>
            </a:extLst>
          </p:cNvPr>
          <p:cNvSpPr txBox="1"/>
          <p:nvPr/>
        </p:nvSpPr>
        <p:spPr>
          <a:xfrm>
            <a:off x="8311249" y="2638044"/>
            <a:ext cx="3063765" cy="3263206"/>
          </a:xfrm>
          <a:prstGeom prst="rect">
            <a:avLst/>
          </a:prstGeom>
        </p:spPr>
        <p:txBody>
          <a:bodyPr vert="horz" lIns="91440" tIns="45720" rIns="91440" bIns="45720" rtlCol="0">
            <a:normAutofit/>
          </a:bodyPr>
          <a:lstStyle/>
          <a:p>
            <a:pPr marL="285750" indent="-285750" defTabSz="914400">
              <a:spcBef>
                <a:spcPts val="1000"/>
              </a:spcBef>
              <a:buClr>
                <a:schemeClr val="accent2"/>
              </a:buClr>
              <a:buFont typeface="Arial" panose="020B0604020202020204" pitchFamily="34" charset="0"/>
              <a:buChar char="•"/>
            </a:pPr>
            <a:r>
              <a:rPr lang="en-US" dirty="0">
                <a:solidFill>
                  <a:schemeClr val="tx1">
                    <a:lumMod val="85000"/>
                    <a:lumOff val="15000"/>
                  </a:schemeClr>
                </a:solidFill>
              </a:rPr>
              <a:t>From the plot we can see that most Apps are of Family category while the Beauty category had the least number of Apps.</a:t>
            </a:r>
          </a:p>
        </p:txBody>
      </p:sp>
    </p:spTree>
    <p:extLst>
      <p:ext uri="{BB962C8B-B14F-4D97-AF65-F5344CB8AC3E}">
        <p14:creationId xmlns:p14="http://schemas.microsoft.com/office/powerpoint/2010/main" val="1351818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6" name="Rectangle 31">
            <a:extLst>
              <a:ext uri="{FF2B5EF4-FFF2-40B4-BE49-F238E27FC236}">
                <a16:creationId xmlns:a16="http://schemas.microsoft.com/office/drawing/2014/main" id="{A99FE660-E3DF-47E7-962D-66C6F6CE0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95"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3">
            <a:extLst>
              <a:ext uri="{FF2B5EF4-FFF2-40B4-BE49-F238E27FC236}">
                <a16:creationId xmlns:a16="http://schemas.microsoft.com/office/drawing/2014/main" id="{38C29FEE-8E8F-43D5-AD23-EB4060B4D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8415"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0E6A54F3-C223-8049-9C2B-223351E01A36}"/>
              </a:ext>
            </a:extLst>
          </p:cNvPr>
          <p:cNvPicPr>
            <a:picLocks noChangeAspect="1"/>
          </p:cNvPicPr>
          <p:nvPr/>
        </p:nvPicPr>
        <p:blipFill>
          <a:blip r:embed="rId2"/>
          <a:stretch>
            <a:fillRect/>
          </a:stretch>
        </p:blipFill>
        <p:spPr>
          <a:xfrm>
            <a:off x="978415" y="1128683"/>
            <a:ext cx="6558192" cy="4600634"/>
          </a:xfrm>
          <a:prstGeom prst="rect">
            <a:avLst/>
          </a:prstGeom>
        </p:spPr>
      </p:pic>
      <p:sp>
        <p:nvSpPr>
          <p:cNvPr id="38" name="Content Placeholder 28">
            <a:extLst>
              <a:ext uri="{FF2B5EF4-FFF2-40B4-BE49-F238E27FC236}">
                <a16:creationId xmlns:a16="http://schemas.microsoft.com/office/drawing/2014/main" id="{801A4920-0CC8-4334-8A38-4B085994272A}"/>
              </a:ext>
            </a:extLst>
          </p:cNvPr>
          <p:cNvSpPr>
            <a:spLocks noGrp="1"/>
          </p:cNvSpPr>
          <p:nvPr>
            <p:ph idx="1"/>
          </p:nvPr>
        </p:nvSpPr>
        <p:spPr>
          <a:xfrm>
            <a:off x="8311249" y="2638044"/>
            <a:ext cx="3063765" cy="3263206"/>
          </a:xfrm>
        </p:spPr>
        <p:txBody>
          <a:bodyPr>
            <a:normAutofit/>
          </a:bodyPr>
          <a:lstStyle/>
          <a:p>
            <a:r>
              <a:rPr lang="en-AU" dirty="0"/>
              <a:t>From our datasets we can gather that 93.1% of  the total Apps are free while the rest 6.89% of Apps are the paid ones in the Google </a:t>
            </a:r>
            <a:r>
              <a:rPr lang="en-AU" dirty="0" err="1"/>
              <a:t>Playstore</a:t>
            </a:r>
            <a:r>
              <a:rPr lang="en-AU" dirty="0"/>
              <a:t>.</a:t>
            </a:r>
            <a:endParaRPr lang="en-US" dirty="0"/>
          </a:p>
        </p:txBody>
      </p:sp>
    </p:spTree>
    <p:extLst>
      <p:ext uri="{BB962C8B-B14F-4D97-AF65-F5344CB8AC3E}">
        <p14:creationId xmlns:p14="http://schemas.microsoft.com/office/powerpoint/2010/main" val="2038233431"/>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203</TotalTime>
  <Words>911</Words>
  <Application>Microsoft Office PowerPoint</Application>
  <PresentationFormat>Widescreen</PresentationFormat>
  <Paragraphs>60</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Gill Sans MT</vt:lpstr>
      <vt:lpstr>Parcel</vt:lpstr>
      <vt:lpstr>COMP6200 Data Science Project Group AC</vt:lpstr>
      <vt:lpstr>Our Data</vt:lpstr>
      <vt:lpstr>Our Problem statement</vt:lpstr>
      <vt:lpstr>Analysis steps</vt:lpstr>
      <vt:lpstr>Preprocessing the dataset 1</vt:lpstr>
      <vt:lpstr>Preprocessing the dataset 2</vt:lpstr>
      <vt:lpstr>Data Insights we found</vt:lpstr>
      <vt:lpstr>PowerPoint Presentation</vt:lpstr>
      <vt:lpstr>PowerPoint Presentation</vt:lpstr>
      <vt:lpstr>PowerPoint Presentation</vt:lpstr>
      <vt:lpstr>PowerPoint Presentation</vt:lpstr>
      <vt:lpstr>PowerPoint Presentation</vt:lpstr>
      <vt:lpstr>PowerPoint Presentation</vt:lpstr>
      <vt:lpstr>How we did our project</vt:lpstr>
      <vt:lpstr>How we did our project</vt:lpstr>
      <vt:lpstr>PowerPoint Presentation</vt:lpstr>
      <vt:lpstr>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COMP6200 Data Science Project Group AC</dc:title>
  <dc:creator>Rakshit Puniani</dc:creator>
  <cp:lastModifiedBy>Arth M. Patel</cp:lastModifiedBy>
  <cp:revision>28</cp:revision>
  <dcterms:created xsi:type="dcterms:W3CDTF">2020-06-08T11:16:49Z</dcterms:created>
  <dcterms:modified xsi:type="dcterms:W3CDTF">2020-06-09T10:17:38Z</dcterms:modified>
</cp:coreProperties>
</file>